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1"/>
  </p:sldMasterIdLst>
  <p:notesMasterIdLst>
    <p:notesMasterId r:id="rId19"/>
  </p:notesMasterIdLst>
  <p:sldIdLst>
    <p:sldId id="256" r:id="rId2"/>
    <p:sldId id="274" r:id="rId3"/>
    <p:sldId id="270" r:id="rId4"/>
    <p:sldId id="275" r:id="rId5"/>
    <p:sldId id="262" r:id="rId6"/>
    <p:sldId id="276" r:id="rId7"/>
    <p:sldId id="284" r:id="rId8"/>
    <p:sldId id="278" r:id="rId9"/>
    <p:sldId id="279" r:id="rId10"/>
    <p:sldId id="277" r:id="rId11"/>
    <p:sldId id="280" r:id="rId12"/>
    <p:sldId id="281" r:id="rId13"/>
    <p:sldId id="283" r:id="rId14"/>
    <p:sldId id="286" r:id="rId15"/>
    <p:sldId id="282" r:id="rId16"/>
    <p:sldId id="285"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383" autoAdjust="0"/>
  </p:normalViewPr>
  <p:slideViewPr>
    <p:cSldViewPr snapToGrid="0">
      <p:cViewPr varScale="1">
        <p:scale>
          <a:sx n="63" d="100"/>
          <a:sy n="63" d="100"/>
        </p:scale>
        <p:origin x="691" y="67"/>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5D80A-7A94-482F-8963-28FF228EAD85}" type="datetimeFigureOut">
              <a:rPr lang="en-US" smtClean="0"/>
              <a:t>6/14/2018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938F4-02AB-48DE-9EE8-484DF8225D89}" type="slidenum">
              <a:rPr lang="en-US" smtClean="0"/>
              <a:t>‹#›</a:t>
            </a:fld>
            <a:endParaRPr lang="en-US"/>
          </a:p>
        </p:txBody>
      </p:sp>
    </p:spTree>
    <p:extLst>
      <p:ext uri="{BB962C8B-B14F-4D97-AF65-F5344CB8AC3E}">
        <p14:creationId xmlns:p14="http://schemas.microsoft.com/office/powerpoint/2010/main" val="1016265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938F4-02AB-48DE-9EE8-484DF8225D89}" type="slidenum">
              <a:rPr lang="en-US" smtClean="0"/>
              <a:t>1</a:t>
            </a:fld>
            <a:endParaRPr lang="en-US"/>
          </a:p>
        </p:txBody>
      </p:sp>
    </p:spTree>
    <p:extLst>
      <p:ext uri="{BB962C8B-B14F-4D97-AF65-F5344CB8AC3E}">
        <p14:creationId xmlns:p14="http://schemas.microsoft.com/office/powerpoint/2010/main" val="1550727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Learned a little bit about Python OO code</a:t>
            </a:r>
          </a:p>
          <a:p>
            <a:endParaRPr lang="en-US" dirty="0"/>
          </a:p>
          <a:p>
            <a:r>
              <a:rPr lang="en-US" dirty="0"/>
              <a:t>Discovery class:</a:t>
            </a:r>
          </a:p>
          <a:p>
            <a:pPr marL="171450" indent="-171450">
              <a:buFont typeface="Arial" panose="020B0604020202020204" pitchFamily="34" charset="0"/>
              <a:buChar char="•"/>
            </a:pPr>
            <a:r>
              <a:rPr lang="en-US" dirty="0"/>
              <a:t>Extend the native DA object types</a:t>
            </a:r>
          </a:p>
          <a:p>
            <a:pPr marL="171450" indent="-171450">
              <a:buFont typeface="Arial" panose="020B0604020202020204" pitchFamily="34" charset="0"/>
              <a:buChar char="•"/>
            </a:pPr>
            <a:r>
              <a:rPr lang="en-US" dirty="0"/>
              <a:t>Count discovery ( we have a limit of 30)</a:t>
            </a:r>
          </a:p>
          <a:p>
            <a:pPr marL="171450" indent="-171450">
              <a:buFont typeface="Arial" panose="020B0604020202020204" pitchFamily="34" charset="0"/>
              <a:buChar char="•"/>
            </a:pPr>
            <a:r>
              <a:rPr lang="en-US" dirty="0"/>
              <a:t>Filter by category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Abstract logic from the template</a:t>
            </a:r>
          </a:p>
        </p:txBody>
      </p:sp>
      <p:sp>
        <p:nvSpPr>
          <p:cNvPr id="4" name="Slide Number Placeholder 3"/>
          <p:cNvSpPr>
            <a:spLocks noGrp="1"/>
          </p:cNvSpPr>
          <p:nvPr>
            <p:ph type="sldNum" sz="quarter" idx="10"/>
          </p:nvPr>
        </p:nvSpPr>
        <p:spPr/>
        <p:txBody>
          <a:bodyPr/>
          <a:lstStyle/>
          <a:p>
            <a:fld id="{5A4938F4-02AB-48DE-9EE8-484DF8225D89}" type="slidenum">
              <a:rPr lang="en-US" smtClean="0"/>
              <a:t>11</a:t>
            </a:fld>
            <a:endParaRPr lang="en-US"/>
          </a:p>
        </p:txBody>
      </p:sp>
    </p:spTree>
    <p:extLst>
      <p:ext uri="{BB962C8B-B14F-4D97-AF65-F5344CB8AC3E}">
        <p14:creationId xmlns:p14="http://schemas.microsoft.com/office/powerpoint/2010/main" val="3203005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Sheet is referenced in the interview to generate dynamic question showing pre-checked discovery that depends on the user’s claims and defenses.</a:t>
            </a:r>
          </a:p>
          <a:p>
            <a:endParaRPr lang="en-US" dirty="0"/>
          </a:p>
          <a:p>
            <a:r>
              <a:rPr lang="en-US" dirty="0"/>
              <a:t>Why use Google Sheets to store logic?</a:t>
            </a:r>
          </a:p>
          <a:p>
            <a:pPr marL="171450" indent="-171450">
              <a:buFont typeface="Arial" panose="020B0604020202020204" pitchFamily="34" charset="0"/>
              <a:buChar char="•"/>
            </a:pPr>
            <a:r>
              <a:rPr lang="en-US" dirty="0"/>
              <a:t>Simple to edit</a:t>
            </a:r>
          </a:p>
          <a:p>
            <a:pPr marL="171450" indent="-171450">
              <a:buFont typeface="Arial" panose="020B0604020202020204" pitchFamily="34" charset="0"/>
              <a:buChar char="•"/>
            </a:pPr>
            <a:r>
              <a:rPr lang="en-US" dirty="0"/>
              <a:t>Keep track of everything in one place using a compact notation easy to understand visually</a:t>
            </a:r>
          </a:p>
          <a:p>
            <a:pPr marL="171450" indent="-171450">
              <a:buFont typeface="Arial" panose="020B0604020202020204" pitchFamily="34" charset="0"/>
              <a:buChar char="•"/>
            </a:pPr>
            <a:r>
              <a:rPr lang="en-US" dirty="0"/>
              <a:t>Save repetitive code typing</a:t>
            </a:r>
          </a:p>
          <a:p>
            <a:endParaRPr lang="en-US" dirty="0"/>
          </a:p>
          <a:p>
            <a:endParaRPr lang="en-US" dirty="0"/>
          </a:p>
          <a:p>
            <a:r>
              <a:rPr lang="en-US" dirty="0"/>
              <a:t>Meng Wong at Stanford taught me that I reinvented something called a DMN (Decision model and Notation) from business process languages</a:t>
            </a:r>
          </a:p>
          <a:p>
            <a:endParaRPr lang="en-US" dirty="0"/>
          </a:p>
          <a:p>
            <a:r>
              <a:rPr lang="en-US" dirty="0"/>
              <a:t>It would be interesting to see if this could be made a first-class language feature in Docassemble.</a:t>
            </a:r>
          </a:p>
        </p:txBody>
      </p:sp>
      <p:sp>
        <p:nvSpPr>
          <p:cNvPr id="4" name="Slide Number Placeholder 3"/>
          <p:cNvSpPr>
            <a:spLocks noGrp="1"/>
          </p:cNvSpPr>
          <p:nvPr>
            <p:ph type="sldNum" sz="quarter" idx="10"/>
          </p:nvPr>
        </p:nvSpPr>
        <p:spPr/>
        <p:txBody>
          <a:bodyPr/>
          <a:lstStyle/>
          <a:p>
            <a:fld id="{5A4938F4-02AB-48DE-9EE8-484DF8225D89}" type="slidenum">
              <a:rPr lang="en-US" smtClean="0"/>
              <a:t>12</a:t>
            </a:fld>
            <a:endParaRPr lang="en-US"/>
          </a:p>
        </p:txBody>
      </p:sp>
    </p:spTree>
    <p:extLst>
      <p:ext uri="{BB962C8B-B14F-4D97-AF65-F5344CB8AC3E}">
        <p14:creationId xmlns:p14="http://schemas.microsoft.com/office/powerpoint/2010/main" val="4064092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Docassemble could make this a first-class way of managing the interview flow.</a:t>
            </a:r>
          </a:p>
          <a:p>
            <a:r>
              <a:rPr lang="en-US" dirty="0"/>
              <a:t>Some people will like the natural flow, some will prefer control.</a:t>
            </a:r>
          </a:p>
          <a:p>
            <a:endParaRPr lang="en-US" dirty="0"/>
          </a:p>
          <a:p>
            <a:r>
              <a:rPr lang="en-US" dirty="0"/>
              <a:t>I found once we started using this testing was much easier and more predictable. Without it: tried Gherkin but it didn’t’ work.</a:t>
            </a:r>
          </a:p>
          <a:p>
            <a:endParaRPr lang="en-US" dirty="0"/>
          </a:p>
          <a:p>
            <a:r>
              <a:rPr lang="en-US" dirty="0"/>
              <a:t>I wanted control over a logical order of questions instead of random.</a:t>
            </a:r>
          </a:p>
        </p:txBody>
      </p:sp>
      <p:sp>
        <p:nvSpPr>
          <p:cNvPr id="4" name="Slide Number Placeholder 3"/>
          <p:cNvSpPr>
            <a:spLocks noGrp="1"/>
          </p:cNvSpPr>
          <p:nvPr>
            <p:ph type="sldNum" sz="quarter" idx="10"/>
          </p:nvPr>
        </p:nvSpPr>
        <p:spPr/>
        <p:txBody>
          <a:bodyPr/>
          <a:lstStyle/>
          <a:p>
            <a:fld id="{5A4938F4-02AB-48DE-9EE8-484DF8225D89}" type="slidenum">
              <a:rPr lang="en-US" smtClean="0"/>
              <a:t>13</a:t>
            </a:fld>
            <a:endParaRPr lang="en-US"/>
          </a:p>
        </p:txBody>
      </p:sp>
    </p:spTree>
    <p:extLst>
      <p:ext uri="{BB962C8B-B14F-4D97-AF65-F5344CB8AC3E}">
        <p14:creationId xmlns:p14="http://schemas.microsoft.com/office/powerpoint/2010/main" val="2020727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learned:</a:t>
            </a:r>
          </a:p>
          <a:p>
            <a:pPr marL="171450" indent="-171450">
              <a:buFont typeface="Arial" panose="020B0604020202020204" pitchFamily="34" charset="0"/>
              <a:buChar char="•"/>
            </a:pPr>
            <a:r>
              <a:rPr lang="en-US" dirty="0"/>
              <a:t>Keep the intro short (fewer screens is better)</a:t>
            </a:r>
          </a:p>
          <a:p>
            <a:pPr marL="171450" indent="-171450">
              <a:buFont typeface="Arial" panose="020B0604020202020204" pitchFamily="34" charset="0"/>
              <a:buChar char="•"/>
            </a:pPr>
            <a:r>
              <a:rPr lang="en-US" dirty="0"/>
              <a:t>Guided/expert. Everyone thought they were an expert (</a:t>
            </a:r>
            <a:r>
              <a:rPr lang="en-US" b="1" dirty="0"/>
              <a:t>SHOW: Tenant, and then switch back to Attorney)</a:t>
            </a:r>
            <a:endParaRPr lang="en-US" dirty="0"/>
          </a:p>
          <a:p>
            <a:pPr marL="171450" indent="-171450">
              <a:buFont typeface="Arial" panose="020B0604020202020204" pitchFamily="34" charset="0"/>
              <a:buChar char="•"/>
            </a:pPr>
            <a:r>
              <a:rPr lang="en-US" dirty="0"/>
              <a:t>Five possible forms, but user doesn’t need to know that.</a:t>
            </a:r>
          </a:p>
          <a:p>
            <a:pPr marL="171450" indent="-171450">
              <a:buFont typeface="Arial" panose="020B0604020202020204" pitchFamily="34" charset="0"/>
              <a:buChar char="•"/>
            </a:pPr>
            <a:r>
              <a:rPr lang="en-US" dirty="0"/>
              <a:t>Radios vs checkboxes</a:t>
            </a:r>
          </a:p>
          <a:p>
            <a:pPr marL="171450" indent="-171450">
              <a:buFont typeface="Arial" panose="020B0604020202020204" pitchFamily="34" charset="0"/>
              <a:buChar char="•"/>
            </a:pPr>
            <a:r>
              <a:rPr lang="en-US" dirty="0"/>
              <a:t>Landlord type: guess a smart default for the user</a:t>
            </a:r>
          </a:p>
          <a:p>
            <a:pPr marL="171450" indent="-171450">
              <a:buFont typeface="Arial" panose="020B0604020202020204" pitchFamily="34" charset="0"/>
              <a:buChar char="•"/>
            </a:pPr>
            <a:r>
              <a:rPr lang="en-US" dirty="0"/>
              <a:t>Screening questions: good and bad (save time, but users can miss things)</a:t>
            </a:r>
          </a:p>
          <a:p>
            <a:pPr marL="171450" indent="-171450">
              <a:buFont typeface="Arial" panose="020B0604020202020204" pitchFamily="34" charset="0"/>
              <a:buChar char="•"/>
            </a:pPr>
            <a:r>
              <a:rPr lang="en-US" dirty="0"/>
              <a:t>Retaliation: “if you are unsure, you can click yes” (still need to test this)</a:t>
            </a:r>
          </a:p>
        </p:txBody>
      </p:sp>
      <p:sp>
        <p:nvSpPr>
          <p:cNvPr id="4" name="Slide Number Placeholder 3"/>
          <p:cNvSpPr>
            <a:spLocks noGrp="1"/>
          </p:cNvSpPr>
          <p:nvPr>
            <p:ph type="sldNum" sz="quarter" idx="10"/>
          </p:nvPr>
        </p:nvSpPr>
        <p:spPr/>
        <p:txBody>
          <a:bodyPr/>
          <a:lstStyle/>
          <a:p>
            <a:fld id="{5A4938F4-02AB-48DE-9EE8-484DF8225D89}" type="slidenum">
              <a:rPr lang="en-US" smtClean="0"/>
              <a:t>15</a:t>
            </a:fld>
            <a:endParaRPr lang="en-US"/>
          </a:p>
        </p:txBody>
      </p:sp>
    </p:spTree>
    <p:extLst>
      <p:ext uri="{BB962C8B-B14F-4D97-AF65-F5344CB8AC3E}">
        <p14:creationId xmlns:p14="http://schemas.microsoft.com/office/powerpoint/2010/main" val="3356135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938F4-02AB-48DE-9EE8-484DF8225D89}" type="slidenum">
              <a:rPr lang="en-US" smtClean="0"/>
              <a:t>17</a:t>
            </a:fld>
            <a:endParaRPr lang="en-US"/>
          </a:p>
        </p:txBody>
      </p:sp>
    </p:spTree>
    <p:extLst>
      <p:ext uri="{BB962C8B-B14F-4D97-AF65-F5344CB8AC3E}">
        <p14:creationId xmlns:p14="http://schemas.microsoft.com/office/powerpoint/2010/main" val="4133998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938F4-02AB-48DE-9EE8-484DF8225D89}" type="slidenum">
              <a:rPr lang="en-US" smtClean="0"/>
              <a:t>2</a:t>
            </a:fld>
            <a:endParaRPr lang="en-US"/>
          </a:p>
        </p:txBody>
      </p:sp>
    </p:spTree>
    <p:extLst>
      <p:ext uri="{BB962C8B-B14F-4D97-AF65-F5344CB8AC3E}">
        <p14:creationId xmlns:p14="http://schemas.microsoft.com/office/powerpoint/2010/main" val="2236970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at CMU: </a:t>
            </a:r>
          </a:p>
          <a:p>
            <a:pPr marL="171450" indent="-171450">
              <a:buFont typeface="Arial" panose="020B0604020202020204" pitchFamily="34" charset="0"/>
              <a:buChar char="•"/>
            </a:pPr>
            <a:r>
              <a:rPr lang="en-US" dirty="0"/>
              <a:t>Didn’t think of CS as a career. Hobby to earn money.</a:t>
            </a:r>
          </a:p>
          <a:p>
            <a:pPr marL="171450" indent="-171450">
              <a:buFont typeface="Arial" panose="020B0604020202020204" pitchFamily="34" charset="0"/>
              <a:buChar char="•"/>
            </a:pPr>
            <a:r>
              <a:rPr lang="en-US" dirty="0"/>
              <a:t>Learned PHP: student senate, online elections, printing and publications, Indymedia (open publishing).</a:t>
            </a:r>
          </a:p>
          <a:p>
            <a:pPr marL="0" indent="0">
              <a:buFont typeface="Arial" panose="020B0604020202020204" pitchFamily="34" charset="0"/>
              <a:buNone/>
            </a:pPr>
            <a:r>
              <a:rPr lang="en-US" dirty="0"/>
              <a:t>Law school:</a:t>
            </a:r>
          </a:p>
          <a:p>
            <a:pPr marL="171450" indent="-171450">
              <a:buFont typeface="Arial" panose="020B0604020202020204" pitchFamily="34" charset="0"/>
              <a:buChar char="•"/>
            </a:pPr>
            <a:r>
              <a:rPr lang="en-US" dirty="0"/>
              <a:t>Nobody doing tech</a:t>
            </a:r>
          </a:p>
          <a:p>
            <a:pPr marL="0" indent="0">
              <a:buFont typeface="Arial" panose="020B0604020202020204" pitchFamily="34" charset="0"/>
              <a:buNone/>
            </a:pPr>
            <a:r>
              <a:rPr lang="en-US" dirty="0"/>
              <a:t>GBLS:</a:t>
            </a:r>
          </a:p>
          <a:p>
            <a:pPr marL="171450" indent="-171450">
              <a:buFont typeface="Arial" panose="020B0604020202020204" pitchFamily="34" charset="0"/>
              <a:buChar char="•"/>
            </a:pPr>
            <a:r>
              <a:rPr lang="en-US" dirty="0"/>
              <a:t>Nobody thinking about tech + law</a:t>
            </a:r>
          </a:p>
          <a:p>
            <a:pPr marL="171450" indent="-171450">
              <a:buFont typeface="Arial" panose="020B0604020202020204" pitchFamily="34" charset="0"/>
              <a:buChar char="•"/>
            </a:pPr>
            <a:r>
              <a:rPr lang="en-US" dirty="0"/>
              <a:t>Automated my own work but did not advertise technical skills</a:t>
            </a:r>
          </a:p>
          <a:p>
            <a:pPr marL="171450" indent="-171450">
              <a:buFont typeface="Arial" panose="020B0604020202020204" pitchFamily="34" charset="0"/>
              <a:buChar char="•"/>
            </a:pPr>
            <a:r>
              <a:rPr lang="en-US" dirty="0"/>
              <a:t>Crash = need new sysadmin</a:t>
            </a:r>
          </a:p>
        </p:txBody>
      </p:sp>
      <p:sp>
        <p:nvSpPr>
          <p:cNvPr id="4" name="Slide Number Placeholder 3"/>
          <p:cNvSpPr>
            <a:spLocks noGrp="1"/>
          </p:cNvSpPr>
          <p:nvPr>
            <p:ph type="sldNum" sz="quarter" idx="10"/>
          </p:nvPr>
        </p:nvSpPr>
        <p:spPr/>
        <p:txBody>
          <a:bodyPr/>
          <a:lstStyle/>
          <a:p>
            <a:fld id="{5A4938F4-02AB-48DE-9EE8-484DF8225D89}" type="slidenum">
              <a:rPr lang="en-US" smtClean="0"/>
              <a:t>3</a:t>
            </a:fld>
            <a:endParaRPr lang="en-US"/>
          </a:p>
        </p:txBody>
      </p:sp>
    </p:spTree>
    <p:extLst>
      <p:ext uri="{BB962C8B-B14F-4D97-AF65-F5344CB8AC3E}">
        <p14:creationId xmlns:p14="http://schemas.microsoft.com/office/powerpoint/2010/main" val="4254079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10 years filling out this form and accompanying Discovery form</a:t>
            </a:r>
          </a:p>
          <a:p>
            <a:pPr marL="171450" indent="-171450">
              <a:buFont typeface="Arial" panose="020B0604020202020204" pitchFamily="34" charset="0"/>
              <a:buChar char="•"/>
            </a:pPr>
            <a:r>
              <a:rPr lang="en-US" dirty="0"/>
              <a:t>72 questions on the Answer, 90 on the Request for Discovery</a:t>
            </a:r>
          </a:p>
          <a:p>
            <a:pPr marL="171450" indent="-171450">
              <a:buFont typeface="Arial" panose="020B0604020202020204" pitchFamily="34" charset="0"/>
              <a:buChar char="•"/>
            </a:pPr>
            <a:r>
              <a:rPr lang="en-US" dirty="0"/>
              <a:t>Group clinic is 4 hours. One-on-one session is 1.5 hours.</a:t>
            </a:r>
          </a:p>
          <a:p>
            <a:pPr marL="171450" indent="-171450">
              <a:buFont typeface="Arial" panose="020B0604020202020204" pitchFamily="34" charset="0"/>
              <a:buChar char="•"/>
            </a:pPr>
            <a:r>
              <a:rPr lang="en-US" dirty="0"/>
              <a:t>Big sections that don’t apply to some tenants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A4938F4-02AB-48DE-9EE8-484DF8225D89}" type="slidenum">
              <a:rPr lang="en-US" smtClean="0"/>
              <a:t>4</a:t>
            </a:fld>
            <a:endParaRPr lang="en-US"/>
          </a:p>
        </p:txBody>
      </p:sp>
    </p:spTree>
    <p:extLst>
      <p:ext uri="{BB962C8B-B14F-4D97-AF65-F5344CB8AC3E}">
        <p14:creationId xmlns:p14="http://schemas.microsoft.com/office/powerpoint/2010/main" val="3816138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Billy Mays would say: There has to be a better way!</a:t>
            </a:r>
          </a:p>
          <a:p>
            <a:pPr marL="171450" indent="-171450">
              <a:buFont typeface="Arial" panose="020B0604020202020204" pitchFamily="34" charset="0"/>
              <a:buChar char="•"/>
            </a:pPr>
            <a:r>
              <a:rPr lang="en-US" dirty="0"/>
              <a:t>Started with </a:t>
            </a:r>
            <a:r>
              <a:rPr lang="en-US" dirty="0" err="1"/>
              <a:t>HotDocs</a:t>
            </a:r>
            <a:endParaRPr lang="en-US" dirty="0"/>
          </a:p>
          <a:p>
            <a:pPr marL="171450" indent="-171450">
              <a:buFont typeface="Arial" panose="020B0604020202020204" pitchFamily="34" charset="0"/>
              <a:buChar char="•"/>
            </a:pPr>
            <a:r>
              <a:rPr lang="en-US" dirty="0"/>
              <a:t>Discovered Docassemble just as many of you did, by Googling, and amazed by how powerful it was. It’s only improved by leaps and bounds in the last year with 5 new versions a week</a:t>
            </a:r>
          </a:p>
          <a:p>
            <a:pPr marL="171450" indent="-171450">
              <a:buFont typeface="Arial" panose="020B0604020202020204" pitchFamily="34" charset="0"/>
              <a:buChar char="•"/>
            </a:pPr>
            <a:r>
              <a:rPr lang="en-US" dirty="0"/>
              <a:t>Spent a few hours each week since September learning and building an interview in Docassemble.</a:t>
            </a:r>
          </a:p>
          <a:p>
            <a:pPr marL="171450" indent="-171450">
              <a:buFont typeface="Arial" panose="020B0604020202020204" pitchFamily="34" charset="0"/>
              <a:buChar char="•"/>
            </a:pPr>
            <a:r>
              <a:rPr lang="en-US" dirty="0"/>
              <a:t>Goal was to replicate a face to face interview that I’ve done hundreds of times.</a:t>
            </a:r>
          </a:p>
          <a:p>
            <a:pPr marL="171450" indent="-171450">
              <a:buFont typeface="Arial" panose="020B0604020202020204" pitchFamily="34" charset="0"/>
              <a:buChar char="•"/>
            </a:pPr>
            <a:r>
              <a:rPr lang="en-US" dirty="0"/>
              <a:t>Insight that discovery could be completed automatically</a:t>
            </a:r>
          </a:p>
        </p:txBody>
      </p:sp>
      <p:sp>
        <p:nvSpPr>
          <p:cNvPr id="4" name="Slide Number Placeholder 3"/>
          <p:cNvSpPr>
            <a:spLocks noGrp="1"/>
          </p:cNvSpPr>
          <p:nvPr>
            <p:ph type="sldNum" sz="quarter" idx="10"/>
          </p:nvPr>
        </p:nvSpPr>
        <p:spPr/>
        <p:txBody>
          <a:bodyPr/>
          <a:lstStyle/>
          <a:p>
            <a:fld id="{5A4938F4-02AB-48DE-9EE8-484DF8225D89}" type="slidenum">
              <a:rPr lang="en-US" smtClean="0"/>
              <a:t>5</a:t>
            </a:fld>
            <a:endParaRPr lang="en-US"/>
          </a:p>
        </p:txBody>
      </p:sp>
    </p:spTree>
    <p:extLst>
      <p:ext uri="{BB962C8B-B14F-4D97-AF65-F5344CB8AC3E}">
        <p14:creationId xmlns:p14="http://schemas.microsoft.com/office/powerpoint/2010/main" val="2668635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are building a guided interview that follows a paper form exactly, you’re probably doing it wrong. It takes a lot of time just to put the form in the computer, and it won’t save the user time to type instead of write.</a:t>
            </a:r>
          </a:p>
          <a:p>
            <a:pPr marL="171450" indent="-171450">
              <a:buFont typeface="Arial" panose="020B0604020202020204" pitchFamily="34" charset="0"/>
              <a:buChar char="•"/>
            </a:pPr>
            <a:r>
              <a:rPr lang="en-US" dirty="0"/>
              <a:t>In a paper form: state conclusions so it can be read by the judge and opposing party. Guided Interview should stick to asking about facts as much as possible. If it takes a page of help text to answer, you’re probably asking the wrong question. </a:t>
            </a:r>
            <a:r>
              <a:rPr lang="en-US" b="1" dirty="0"/>
              <a:t>Empower non-experts</a:t>
            </a:r>
            <a:endParaRPr lang="en-US" dirty="0"/>
          </a:p>
          <a:p>
            <a:pPr marL="171450" indent="-171450">
              <a:buFont typeface="Arial" panose="020B0604020202020204" pitchFamily="34" charset="0"/>
              <a:buChar char="•"/>
            </a:pPr>
            <a:r>
              <a:rPr lang="en-US" dirty="0"/>
              <a:t>Visuals: screenshots are great. </a:t>
            </a:r>
            <a:r>
              <a:rPr lang="en-US" dirty="0" err="1"/>
              <a:t>Greenshot</a:t>
            </a:r>
            <a:r>
              <a:rPr lang="en-US" dirty="0"/>
              <a:t>: free tool to help with making screenshots.</a:t>
            </a:r>
          </a:p>
          <a:p>
            <a:pPr marL="171450" indent="-171450">
              <a:buFont typeface="Arial" panose="020B0604020202020204" pitchFamily="34" charset="0"/>
              <a:buChar char="•"/>
            </a:pPr>
            <a:r>
              <a:rPr lang="en-US" dirty="0"/>
              <a:t>Do the work for the user. If you need an address, let Google look it up. If you want to know if something is filed late, do the date math. </a:t>
            </a:r>
            <a:r>
              <a:rPr lang="en-US" b="1" dirty="0" err="1"/>
              <a:t>Docassemble’s</a:t>
            </a:r>
            <a:r>
              <a:rPr lang="en-US" b="1" dirty="0"/>
              <a:t> ability to connect to external data is its most powerful feature!</a:t>
            </a:r>
          </a:p>
          <a:p>
            <a:pPr marL="171450" indent="-171450">
              <a:buFont typeface="Arial" panose="020B0604020202020204" pitchFamily="34" charset="0"/>
              <a:buChar char="•"/>
            </a:pPr>
            <a:r>
              <a:rPr lang="en-US" dirty="0"/>
              <a:t>If you do automate, you need to make sure to get it right. Guessing what the user wants is hard, and if you get it wrong it slows down the user instead of speeding things up. Make sure your interview fails gracefully.</a:t>
            </a:r>
          </a:p>
          <a:p>
            <a:pPr marL="171450" indent="-171450">
              <a:buFont typeface="Arial" panose="020B0604020202020204" pitchFamily="34" charset="0"/>
              <a:buChar char="•"/>
            </a:pPr>
            <a:r>
              <a:rPr lang="en-US" dirty="0"/>
              <a:t>Some users want to be educated by your interview, and some just want to get to the end. Best thing to do is to ask simple, fact-oriented questions to avoid needing explanation but you can offer more information in context.</a:t>
            </a:r>
          </a:p>
          <a:p>
            <a:pPr marL="171450" indent="-171450">
              <a:buFont typeface="Arial" panose="020B0604020202020204" pitchFamily="34" charset="0"/>
              <a:buChar char="•"/>
            </a:pPr>
            <a:r>
              <a:rPr lang="en-US" dirty="0"/>
              <a:t>Test: we used real-world Answer and Discovery forms to catch bugs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A4938F4-02AB-48DE-9EE8-484DF8225D89}" type="slidenum">
              <a:rPr lang="en-US" smtClean="0"/>
              <a:t>6</a:t>
            </a:fld>
            <a:endParaRPr lang="en-US"/>
          </a:p>
        </p:txBody>
      </p:sp>
    </p:spTree>
    <p:extLst>
      <p:ext uri="{BB962C8B-B14F-4D97-AF65-F5344CB8AC3E}">
        <p14:creationId xmlns:p14="http://schemas.microsoft.com/office/powerpoint/2010/main" val="206032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Needed a way to keep track of 160 variables</a:t>
            </a:r>
          </a:p>
        </p:txBody>
      </p:sp>
      <p:sp>
        <p:nvSpPr>
          <p:cNvPr id="4" name="Slide Number Placeholder 3"/>
          <p:cNvSpPr>
            <a:spLocks noGrp="1"/>
          </p:cNvSpPr>
          <p:nvPr>
            <p:ph type="sldNum" sz="quarter" idx="10"/>
          </p:nvPr>
        </p:nvSpPr>
        <p:spPr/>
        <p:txBody>
          <a:bodyPr/>
          <a:lstStyle/>
          <a:p>
            <a:fld id="{5A4938F4-02AB-48DE-9EE8-484DF8225D89}" type="slidenum">
              <a:rPr lang="en-US" smtClean="0"/>
              <a:t>8</a:t>
            </a:fld>
            <a:endParaRPr lang="en-US"/>
          </a:p>
        </p:txBody>
      </p:sp>
    </p:spTree>
    <p:extLst>
      <p:ext uri="{BB962C8B-B14F-4D97-AF65-F5344CB8AC3E}">
        <p14:creationId xmlns:p14="http://schemas.microsoft.com/office/powerpoint/2010/main" val="3566664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Typed up written notes</a:t>
            </a:r>
          </a:p>
          <a:p>
            <a:r>
              <a:rPr lang="en-US" dirty="0"/>
              <a:t>Wiki is not perfect but easy place to store everything in one place on </a:t>
            </a:r>
            <a:r>
              <a:rPr lang="en-US" dirty="0" err="1"/>
              <a:t>Github</a:t>
            </a:r>
            <a:endParaRPr lang="en-US" dirty="0"/>
          </a:p>
          <a:p>
            <a:r>
              <a:rPr lang="en-US" dirty="0"/>
              <a:t>Feedback can turn into a task but isn’t the same thing as a task</a:t>
            </a:r>
          </a:p>
        </p:txBody>
      </p:sp>
      <p:sp>
        <p:nvSpPr>
          <p:cNvPr id="4" name="Slide Number Placeholder 3"/>
          <p:cNvSpPr>
            <a:spLocks noGrp="1"/>
          </p:cNvSpPr>
          <p:nvPr>
            <p:ph type="sldNum" sz="quarter" idx="10"/>
          </p:nvPr>
        </p:nvSpPr>
        <p:spPr/>
        <p:txBody>
          <a:bodyPr/>
          <a:lstStyle/>
          <a:p>
            <a:fld id="{5A4938F4-02AB-48DE-9EE8-484DF8225D89}" type="slidenum">
              <a:rPr lang="en-US" smtClean="0"/>
              <a:t>9</a:t>
            </a:fld>
            <a:endParaRPr lang="en-US"/>
          </a:p>
        </p:txBody>
      </p:sp>
    </p:spTree>
    <p:extLst>
      <p:ext uri="{BB962C8B-B14F-4D97-AF65-F5344CB8AC3E}">
        <p14:creationId xmlns:p14="http://schemas.microsoft.com/office/powerpoint/2010/main" val="242195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say “close” and mention issue # in commit, it will automatically close the issue</a:t>
            </a:r>
          </a:p>
        </p:txBody>
      </p:sp>
      <p:sp>
        <p:nvSpPr>
          <p:cNvPr id="4" name="Slide Number Placeholder 3"/>
          <p:cNvSpPr>
            <a:spLocks noGrp="1"/>
          </p:cNvSpPr>
          <p:nvPr>
            <p:ph type="sldNum" sz="quarter" idx="10"/>
          </p:nvPr>
        </p:nvSpPr>
        <p:spPr/>
        <p:txBody>
          <a:bodyPr/>
          <a:lstStyle/>
          <a:p>
            <a:fld id="{5A4938F4-02AB-48DE-9EE8-484DF8225D89}" type="slidenum">
              <a:rPr lang="en-US" smtClean="0"/>
              <a:t>10</a:t>
            </a:fld>
            <a:endParaRPr lang="en-US"/>
          </a:p>
        </p:txBody>
      </p:sp>
    </p:spTree>
    <p:extLst>
      <p:ext uri="{BB962C8B-B14F-4D97-AF65-F5344CB8AC3E}">
        <p14:creationId xmlns:p14="http://schemas.microsoft.com/office/powerpoint/2010/main" val="4166520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1675A70-B118-4753-9A4F-80552FFE1FD5}"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45A5FE-8137-4071-A56E-7A369AC11C7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54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675A70-B118-4753-9A4F-80552FFE1FD5}"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45A5FE-8137-4071-A56E-7A369AC11C7A}" type="slidenum">
              <a:rPr lang="en-US" smtClean="0"/>
              <a:t>‹#›</a:t>
            </a:fld>
            <a:endParaRPr lang="en-US"/>
          </a:p>
        </p:txBody>
      </p:sp>
    </p:spTree>
    <p:extLst>
      <p:ext uri="{BB962C8B-B14F-4D97-AF65-F5344CB8AC3E}">
        <p14:creationId xmlns:p14="http://schemas.microsoft.com/office/powerpoint/2010/main" val="2684650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675A70-B118-4753-9A4F-80552FFE1FD5}"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45A5FE-8137-4071-A56E-7A369AC11C7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659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675A70-B118-4753-9A4F-80552FFE1FD5}"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45A5FE-8137-4071-A56E-7A369AC11C7A}" type="slidenum">
              <a:rPr lang="en-US" smtClean="0"/>
              <a:t>‹#›</a:t>
            </a:fld>
            <a:endParaRPr lang="en-US"/>
          </a:p>
        </p:txBody>
      </p:sp>
    </p:spTree>
    <p:extLst>
      <p:ext uri="{BB962C8B-B14F-4D97-AF65-F5344CB8AC3E}">
        <p14:creationId xmlns:p14="http://schemas.microsoft.com/office/powerpoint/2010/main" val="2372033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1675A70-B118-4753-9A4F-80552FFE1FD5}"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45A5FE-8137-4071-A56E-7A369AC11C7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476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675A70-B118-4753-9A4F-80552FFE1FD5}"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45A5FE-8137-4071-A56E-7A369AC11C7A}" type="slidenum">
              <a:rPr lang="en-US" smtClean="0"/>
              <a:t>‹#›</a:t>
            </a:fld>
            <a:endParaRPr lang="en-US"/>
          </a:p>
        </p:txBody>
      </p:sp>
    </p:spTree>
    <p:extLst>
      <p:ext uri="{BB962C8B-B14F-4D97-AF65-F5344CB8AC3E}">
        <p14:creationId xmlns:p14="http://schemas.microsoft.com/office/powerpoint/2010/main" val="4131756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675A70-B118-4753-9A4F-80552FFE1FD5}"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45A5FE-8137-4071-A56E-7A369AC11C7A}" type="slidenum">
              <a:rPr lang="en-US" smtClean="0"/>
              <a:t>‹#›</a:t>
            </a:fld>
            <a:endParaRPr lang="en-US"/>
          </a:p>
        </p:txBody>
      </p:sp>
    </p:spTree>
    <p:extLst>
      <p:ext uri="{BB962C8B-B14F-4D97-AF65-F5344CB8AC3E}">
        <p14:creationId xmlns:p14="http://schemas.microsoft.com/office/powerpoint/2010/main" val="633498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675A70-B118-4753-9A4F-80552FFE1FD5}"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45A5FE-8137-4071-A56E-7A369AC11C7A}" type="slidenum">
              <a:rPr lang="en-US" smtClean="0"/>
              <a:t>‹#›</a:t>
            </a:fld>
            <a:endParaRPr lang="en-US"/>
          </a:p>
        </p:txBody>
      </p:sp>
    </p:spTree>
    <p:extLst>
      <p:ext uri="{BB962C8B-B14F-4D97-AF65-F5344CB8AC3E}">
        <p14:creationId xmlns:p14="http://schemas.microsoft.com/office/powerpoint/2010/main" val="3469143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75A70-B118-4753-9A4F-80552FFE1FD5}"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45A5FE-8137-4071-A56E-7A369AC11C7A}" type="slidenum">
              <a:rPr lang="en-US" smtClean="0"/>
              <a:t>‹#›</a:t>
            </a:fld>
            <a:endParaRPr lang="en-US"/>
          </a:p>
        </p:txBody>
      </p:sp>
    </p:spTree>
    <p:extLst>
      <p:ext uri="{BB962C8B-B14F-4D97-AF65-F5344CB8AC3E}">
        <p14:creationId xmlns:p14="http://schemas.microsoft.com/office/powerpoint/2010/main" val="1293761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1675A70-B118-4753-9A4F-80552FFE1FD5}"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45A5FE-8137-4071-A56E-7A369AC11C7A}" type="slidenum">
              <a:rPr lang="en-US" smtClean="0"/>
              <a:t>‹#›</a:t>
            </a:fld>
            <a:endParaRPr lang="en-US"/>
          </a:p>
        </p:txBody>
      </p:sp>
    </p:spTree>
    <p:extLst>
      <p:ext uri="{BB962C8B-B14F-4D97-AF65-F5344CB8AC3E}">
        <p14:creationId xmlns:p14="http://schemas.microsoft.com/office/powerpoint/2010/main" val="19280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675A70-B118-4753-9A4F-80552FFE1FD5}"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45A5FE-8137-4071-A56E-7A369AC11C7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059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675A70-B118-4753-9A4F-80552FFE1FD5}" type="datetimeFigureOut">
              <a:rPr lang="en-US" smtClean="0"/>
              <a:t>6/14/2018</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445A5FE-8137-4071-A56E-7A369AC11C7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117272"/>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onprofittechy.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BLSMA/docassemble-MAEvictionDefense/issue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G2TLja-wwGBx2C0ayhY2IEuE1RVVgH7CWyiHEpDmm_s/edit?usp=sharing"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interviews-dev.gbls.org/?i=docassemble.MAEvictionDefense%3Adata%2Fquestions%2Feviction.yml&amp;reset=1"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nonprofittechy.com/" TargetMode="External"/><Relationship Id="rId3" Type="http://schemas.openxmlformats.org/officeDocument/2006/relationships/hyperlink" Target="https://github.com/GBLSMA/docassemble-MAEvictionDefense" TargetMode="External"/><Relationship Id="rId7" Type="http://schemas.openxmlformats.org/officeDocument/2006/relationships/hyperlink" Target="https://bit.ly/2t9fQw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hub.com/GBLS/docassemble-template-builder-addin" TargetMode="External"/><Relationship Id="rId5" Type="http://schemas.openxmlformats.org/officeDocument/2006/relationships/hyperlink" Target="http://bit.ly/2DKyZby" TargetMode="External"/><Relationship Id="rId10" Type="http://schemas.openxmlformats.org/officeDocument/2006/relationships/image" Target="../media/image16.png"/><Relationship Id="rId4" Type="http://schemas.openxmlformats.org/officeDocument/2006/relationships/hyperlink" Target="https://gblsma.github.io/docassemble-MotionTutorial/" TargetMode="External"/><Relationship Id="rId9" Type="http://schemas.openxmlformats.org/officeDocument/2006/relationships/hyperlink" Target="https://twitter.com/QSteenhui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spreadsheets/d/1G2TLja-wwGBx2C0ayhY2IEuE1RVVgH7CWyiHEpDmm_s/edit?usp=sharing"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BLSMA/docassemble-MAEvictionDefense/wiki/User-Testing-(CLVU)"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B3813-533F-4F17-80DD-4292BCF01B8B}"/>
              </a:ext>
            </a:extLst>
          </p:cNvPr>
          <p:cNvSpPr>
            <a:spLocks noGrp="1"/>
          </p:cNvSpPr>
          <p:nvPr>
            <p:ph type="title"/>
          </p:nvPr>
        </p:nvSpPr>
        <p:spPr/>
        <p:txBody>
          <a:bodyPr>
            <a:normAutofit fontScale="90000"/>
          </a:bodyPr>
          <a:lstStyle/>
          <a:p>
            <a:r>
              <a:rPr lang="en-US" dirty="0"/>
              <a:t>Creating A Lawyer in a Box: Building User-Friendly Interviews with Docassemble</a:t>
            </a:r>
          </a:p>
        </p:txBody>
      </p:sp>
      <p:sp>
        <p:nvSpPr>
          <p:cNvPr id="3" name="Subtitle 2">
            <a:extLst>
              <a:ext uri="{FF2B5EF4-FFF2-40B4-BE49-F238E27FC236}">
                <a16:creationId xmlns:a16="http://schemas.microsoft.com/office/drawing/2014/main" id="{74D08A10-00B8-44FA-99D6-DF9DBA868026}"/>
              </a:ext>
            </a:extLst>
          </p:cNvPr>
          <p:cNvSpPr>
            <a:spLocks noGrp="1"/>
          </p:cNvSpPr>
          <p:nvPr>
            <p:ph type="body" sz="half" idx="2"/>
          </p:nvPr>
        </p:nvSpPr>
        <p:spPr/>
        <p:txBody>
          <a:bodyPr/>
          <a:lstStyle/>
          <a:p>
            <a:r>
              <a:rPr lang="en-US" dirty="0"/>
              <a:t>Quinten Steenhuis, Greater Boston Legal Services</a:t>
            </a:r>
          </a:p>
          <a:p>
            <a:r>
              <a:rPr lang="en-US" dirty="0"/>
              <a:t>@QSteenhuis / </a:t>
            </a:r>
            <a:r>
              <a:rPr lang="en-US" dirty="0">
                <a:hlinkClick r:id="rId3"/>
              </a:rPr>
              <a:t>nonprofittechy.com</a:t>
            </a:r>
            <a:endParaRPr lang="en-US" dirty="0"/>
          </a:p>
        </p:txBody>
      </p:sp>
      <p:pic>
        <p:nvPicPr>
          <p:cNvPr id="3076" name="Picture 4" descr="Image result for justice technology">
            <a:extLst>
              <a:ext uri="{FF2B5EF4-FFF2-40B4-BE49-F238E27FC236}">
                <a16:creationId xmlns:a16="http://schemas.microsoft.com/office/drawing/2014/main" id="{58DC1589-5DC6-466D-946E-FF16CE2FD7E8}"/>
              </a:ext>
            </a:extLst>
          </p:cNvPr>
          <p:cNvPicPr>
            <a:picLocks noGrp="1" noChangeAspect="1" noChangeArrowheads="1"/>
          </p:cNvPicPr>
          <p:nvPr>
            <p:ph type="pic" idx="1"/>
          </p:nvPr>
        </p:nvPicPr>
        <p:blipFill>
          <a:blip r:embed="rId4" cstate="email">
            <a:extLst>
              <a:ext uri="{28A0092B-C50C-407E-A947-70E740481C1C}">
                <a14:useLocalDpi xmlns:a14="http://schemas.microsoft.com/office/drawing/2010/main"/>
              </a:ext>
            </a:extLst>
          </a:blip>
          <a:srcRect/>
          <a:stretch>
            <a:fillRect/>
          </a:stretch>
        </p:blipFill>
        <p:spPr bwMode="auto">
          <a:xfrm>
            <a:off x="0" y="-1"/>
            <a:ext cx="1218895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264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A077-2F87-42E4-BAA6-81900A20AC2F}"/>
              </a:ext>
            </a:extLst>
          </p:cNvPr>
          <p:cNvSpPr>
            <a:spLocks noGrp="1"/>
          </p:cNvSpPr>
          <p:nvPr>
            <p:ph type="title"/>
          </p:nvPr>
        </p:nvSpPr>
        <p:spPr/>
        <p:txBody>
          <a:bodyPr/>
          <a:lstStyle/>
          <a:p>
            <a:r>
              <a:rPr lang="en-US" dirty="0"/>
              <a:t>Track To-Do Items and Bugs</a:t>
            </a:r>
          </a:p>
        </p:txBody>
      </p:sp>
      <p:pic>
        <p:nvPicPr>
          <p:cNvPr id="5" name="Picture Placeholder 4">
            <a:hlinkClick r:id="rId3"/>
            <a:extLst>
              <a:ext uri="{FF2B5EF4-FFF2-40B4-BE49-F238E27FC236}">
                <a16:creationId xmlns:a16="http://schemas.microsoft.com/office/drawing/2014/main" id="{7492984C-2234-4AB8-825B-51B02D165298}"/>
              </a:ext>
            </a:extLst>
          </p:cNvPr>
          <p:cNvPicPr>
            <a:picLocks noGrp="1" noChangeAspect="1"/>
          </p:cNvPicPr>
          <p:nvPr>
            <p:ph type="pic" idx="1"/>
          </p:nvPr>
        </p:nvPicPr>
        <p:blipFill>
          <a:blip r:embed="rId4" cstate="email">
            <a:extLst>
              <a:ext uri="{28A0092B-C50C-407E-A947-70E740481C1C}">
                <a14:useLocalDpi xmlns:a14="http://schemas.microsoft.com/office/drawing/2010/main"/>
              </a:ext>
            </a:extLst>
          </a:blip>
          <a:srcRect/>
          <a:stretch>
            <a:fillRect/>
          </a:stretch>
        </p:blipFill>
        <p:spPr>
          <a:prstGeom prst="rect">
            <a:avLst/>
          </a:prstGeom>
        </p:spPr>
      </p:pic>
      <p:sp>
        <p:nvSpPr>
          <p:cNvPr id="4" name="Text Placeholder 3">
            <a:extLst>
              <a:ext uri="{FF2B5EF4-FFF2-40B4-BE49-F238E27FC236}">
                <a16:creationId xmlns:a16="http://schemas.microsoft.com/office/drawing/2014/main" id="{7B20F23E-1618-4D62-A617-46E88EB3BAB1}"/>
              </a:ext>
            </a:extLst>
          </p:cNvPr>
          <p:cNvSpPr>
            <a:spLocks noGrp="1"/>
          </p:cNvSpPr>
          <p:nvPr>
            <p:ph type="body" sz="half" idx="2"/>
          </p:nvPr>
        </p:nvSpPr>
        <p:spPr/>
        <p:txBody>
          <a:bodyPr/>
          <a:lstStyle/>
          <a:p>
            <a:r>
              <a:rPr lang="en-US" dirty="0"/>
              <a:t>GitHub Issues (and Kanban)</a:t>
            </a:r>
          </a:p>
        </p:txBody>
      </p:sp>
    </p:spTree>
    <p:extLst>
      <p:ext uri="{BB962C8B-B14F-4D97-AF65-F5344CB8AC3E}">
        <p14:creationId xmlns:p14="http://schemas.microsoft.com/office/powerpoint/2010/main" val="4129640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EF98-0359-4780-A9C7-0C1B57B15B70}"/>
              </a:ext>
            </a:extLst>
          </p:cNvPr>
          <p:cNvSpPr>
            <a:spLocks noGrp="1"/>
          </p:cNvSpPr>
          <p:nvPr>
            <p:ph type="title"/>
          </p:nvPr>
        </p:nvSpPr>
        <p:spPr/>
        <p:txBody>
          <a:bodyPr/>
          <a:lstStyle/>
          <a:p>
            <a:r>
              <a:rPr lang="en-US" dirty="0"/>
              <a:t>Custom Classes</a:t>
            </a:r>
          </a:p>
        </p:txBody>
      </p:sp>
      <p:sp>
        <p:nvSpPr>
          <p:cNvPr id="4" name="Text Placeholder 3">
            <a:extLst>
              <a:ext uri="{FF2B5EF4-FFF2-40B4-BE49-F238E27FC236}">
                <a16:creationId xmlns:a16="http://schemas.microsoft.com/office/drawing/2014/main" id="{503EEFB2-DA4B-49A5-AEA3-306231A34F52}"/>
              </a:ext>
            </a:extLst>
          </p:cNvPr>
          <p:cNvSpPr>
            <a:spLocks noGrp="1"/>
          </p:cNvSpPr>
          <p:nvPr>
            <p:ph type="body" sz="half" idx="2"/>
          </p:nvPr>
        </p:nvSpPr>
        <p:spPr/>
        <p:txBody>
          <a:bodyPr/>
          <a:lstStyle/>
          <a:p>
            <a:r>
              <a:rPr lang="en-US" dirty="0"/>
              <a:t>VS Code</a:t>
            </a:r>
          </a:p>
        </p:txBody>
      </p:sp>
      <p:pic>
        <p:nvPicPr>
          <p:cNvPr id="9" name="Picture Placeholder 8">
            <a:extLst>
              <a:ext uri="{FF2B5EF4-FFF2-40B4-BE49-F238E27FC236}">
                <a16:creationId xmlns:a16="http://schemas.microsoft.com/office/drawing/2014/main" id="{9211E5D9-FE86-413D-BB85-473D4EFDD108}"/>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t="10019" b="10019"/>
          <a:stretch>
            <a:fillRect/>
          </a:stretch>
        </p:blipFill>
        <p:spPr>
          <a:xfrm>
            <a:off x="0" y="-1"/>
            <a:ext cx="12188952" cy="4572000"/>
          </a:xfrm>
          <a:prstGeom prst="rect">
            <a:avLst/>
          </a:prstGeom>
        </p:spPr>
      </p:pic>
    </p:spTree>
    <p:extLst>
      <p:ext uri="{BB962C8B-B14F-4D97-AF65-F5344CB8AC3E}">
        <p14:creationId xmlns:p14="http://schemas.microsoft.com/office/powerpoint/2010/main" val="2800189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F1E1-1A19-4BB5-9EAE-BEB4559DC064}"/>
              </a:ext>
            </a:extLst>
          </p:cNvPr>
          <p:cNvSpPr>
            <a:spLocks noGrp="1"/>
          </p:cNvSpPr>
          <p:nvPr>
            <p:ph type="title"/>
          </p:nvPr>
        </p:nvSpPr>
        <p:spPr/>
        <p:txBody>
          <a:bodyPr/>
          <a:lstStyle/>
          <a:p>
            <a:r>
              <a:rPr lang="en-US" dirty="0"/>
              <a:t>Separate Logic from Code</a:t>
            </a:r>
          </a:p>
        </p:txBody>
      </p:sp>
      <p:pic>
        <p:nvPicPr>
          <p:cNvPr id="5" name="Picture Placeholder 4">
            <a:hlinkClick r:id="rId3"/>
            <a:extLst>
              <a:ext uri="{FF2B5EF4-FFF2-40B4-BE49-F238E27FC236}">
                <a16:creationId xmlns:a16="http://schemas.microsoft.com/office/drawing/2014/main" id="{F3CCC0D8-5E9F-4256-9635-25A2919F9813}"/>
              </a:ext>
            </a:extLst>
          </p:cNvPr>
          <p:cNvPicPr>
            <a:picLocks noGrp="1" noChangeAspect="1"/>
          </p:cNvPicPr>
          <p:nvPr>
            <p:ph type="pic" idx="1"/>
          </p:nvPr>
        </p:nvPicPr>
        <p:blipFill>
          <a:blip r:embed="rId4" cstate="email">
            <a:extLst>
              <a:ext uri="{28A0092B-C50C-407E-A947-70E740481C1C}">
                <a14:useLocalDpi xmlns:a14="http://schemas.microsoft.com/office/drawing/2010/main"/>
              </a:ext>
            </a:extLst>
          </a:blip>
          <a:srcRect/>
          <a:stretch>
            <a:fillRect/>
          </a:stretch>
        </p:blipFill>
        <p:spPr>
          <a:xfrm>
            <a:off x="3048" y="0"/>
            <a:ext cx="12188952" cy="4572000"/>
          </a:xfrm>
          <a:prstGeom prst="rect">
            <a:avLst/>
          </a:prstGeom>
        </p:spPr>
      </p:pic>
      <p:sp>
        <p:nvSpPr>
          <p:cNvPr id="4" name="Text Placeholder 3">
            <a:extLst>
              <a:ext uri="{FF2B5EF4-FFF2-40B4-BE49-F238E27FC236}">
                <a16:creationId xmlns:a16="http://schemas.microsoft.com/office/drawing/2014/main" id="{0EC9D808-AA20-4E0A-91A2-F641338410F0}"/>
              </a:ext>
            </a:extLst>
          </p:cNvPr>
          <p:cNvSpPr>
            <a:spLocks noGrp="1"/>
          </p:cNvSpPr>
          <p:nvPr>
            <p:ph type="body" sz="half" idx="2"/>
          </p:nvPr>
        </p:nvSpPr>
        <p:spPr/>
        <p:txBody>
          <a:bodyPr/>
          <a:lstStyle/>
          <a:p>
            <a:r>
              <a:rPr lang="en-US" dirty="0"/>
              <a:t>Quasi-DMN</a:t>
            </a:r>
          </a:p>
        </p:txBody>
      </p:sp>
    </p:spTree>
    <p:extLst>
      <p:ext uri="{BB962C8B-B14F-4D97-AF65-F5344CB8AC3E}">
        <p14:creationId xmlns:p14="http://schemas.microsoft.com/office/powerpoint/2010/main" val="47467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AB9F-3E9D-4B4A-8884-1E20805139DE}"/>
              </a:ext>
            </a:extLst>
          </p:cNvPr>
          <p:cNvSpPr>
            <a:spLocks noGrp="1"/>
          </p:cNvSpPr>
          <p:nvPr>
            <p:ph type="title"/>
          </p:nvPr>
        </p:nvSpPr>
        <p:spPr/>
        <p:txBody>
          <a:bodyPr/>
          <a:lstStyle/>
          <a:p>
            <a:r>
              <a:rPr lang="en-US" dirty="0"/>
              <a:t>Control Question Order</a:t>
            </a:r>
          </a:p>
        </p:txBody>
      </p:sp>
      <p:pic>
        <p:nvPicPr>
          <p:cNvPr id="5" name="Picture Placeholder 4">
            <a:extLst>
              <a:ext uri="{FF2B5EF4-FFF2-40B4-BE49-F238E27FC236}">
                <a16:creationId xmlns:a16="http://schemas.microsoft.com/office/drawing/2014/main" id="{B256D036-986A-4E49-834D-7AF64A74447C}"/>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t="4465" b="4465"/>
          <a:stretch>
            <a:fillRect/>
          </a:stretch>
        </p:blipFill>
        <p:spPr>
          <a:prstGeom prst="rect">
            <a:avLst/>
          </a:prstGeom>
        </p:spPr>
      </p:pic>
      <p:sp>
        <p:nvSpPr>
          <p:cNvPr id="4" name="Text Placeholder 3">
            <a:extLst>
              <a:ext uri="{FF2B5EF4-FFF2-40B4-BE49-F238E27FC236}">
                <a16:creationId xmlns:a16="http://schemas.microsoft.com/office/drawing/2014/main" id="{69A5B374-30E0-45EA-B99D-ACD5681711C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20484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06CF-7F32-4E75-8A48-78E16DE1CD50}"/>
              </a:ext>
            </a:extLst>
          </p:cNvPr>
          <p:cNvSpPr>
            <a:spLocks noGrp="1"/>
          </p:cNvSpPr>
          <p:nvPr>
            <p:ph type="title"/>
          </p:nvPr>
        </p:nvSpPr>
        <p:spPr/>
        <p:txBody>
          <a:bodyPr/>
          <a:lstStyle/>
          <a:p>
            <a:r>
              <a:rPr lang="en-US" dirty="0"/>
              <a:t>Docassemble Template Builder</a:t>
            </a:r>
          </a:p>
        </p:txBody>
      </p:sp>
      <p:pic>
        <p:nvPicPr>
          <p:cNvPr id="5" name="Picture Placeholder 4">
            <a:extLst>
              <a:ext uri="{FF2B5EF4-FFF2-40B4-BE49-F238E27FC236}">
                <a16:creationId xmlns:a16="http://schemas.microsoft.com/office/drawing/2014/main" id="{6BFEA65B-E04A-47C0-9476-DD6D355E93C2}"/>
              </a:ext>
            </a:extLst>
          </p:cNvPr>
          <p:cNvPicPr>
            <a:picLocks noGrp="1" noChangeAspect="1"/>
          </p:cNvPicPr>
          <p:nvPr>
            <p:ph type="pic" idx="1"/>
          </p:nvPr>
        </p:nvPicPr>
        <p:blipFill>
          <a:blip r:embed="rId2" cstate="email">
            <a:extLst>
              <a:ext uri="{28A0092B-C50C-407E-A947-70E740481C1C}">
                <a14:useLocalDpi xmlns:a14="http://schemas.microsoft.com/office/drawing/2010/main"/>
              </a:ext>
            </a:extLst>
          </a:blip>
          <a:srcRect/>
          <a:stretch>
            <a:fillRect/>
          </a:stretch>
        </p:blipFill>
        <p:spPr>
          <a:prstGeom prst="rect">
            <a:avLst/>
          </a:prstGeom>
        </p:spPr>
      </p:pic>
      <p:sp>
        <p:nvSpPr>
          <p:cNvPr id="4" name="Text Placeholder 3">
            <a:extLst>
              <a:ext uri="{FF2B5EF4-FFF2-40B4-BE49-F238E27FC236}">
                <a16:creationId xmlns:a16="http://schemas.microsoft.com/office/drawing/2014/main" id="{98DAA344-8936-4C61-B7A9-AFCAA62A95F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018177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D6D24-7EFF-4AB1-BBE2-CFAACAA084BC}"/>
              </a:ext>
            </a:extLst>
          </p:cNvPr>
          <p:cNvSpPr>
            <a:spLocks noGrp="1"/>
          </p:cNvSpPr>
          <p:nvPr>
            <p:ph type="title"/>
          </p:nvPr>
        </p:nvSpPr>
        <p:spPr/>
        <p:txBody>
          <a:bodyPr/>
          <a:lstStyle/>
          <a:p>
            <a:r>
              <a:rPr lang="en-US" dirty="0"/>
              <a:t>Demo</a:t>
            </a:r>
          </a:p>
        </p:txBody>
      </p:sp>
      <p:pic>
        <p:nvPicPr>
          <p:cNvPr id="9" name="Picture Placeholder 8">
            <a:hlinkClick r:id="rId3"/>
            <a:extLst>
              <a:ext uri="{FF2B5EF4-FFF2-40B4-BE49-F238E27FC236}">
                <a16:creationId xmlns:a16="http://schemas.microsoft.com/office/drawing/2014/main" id="{75BBE213-0093-42C1-AE72-AE8176607F63}"/>
              </a:ext>
            </a:extLst>
          </p:cNvPr>
          <p:cNvPicPr>
            <a:picLocks noGrp="1" noChangeAspect="1"/>
          </p:cNvPicPr>
          <p:nvPr>
            <p:ph type="pic" idx="1"/>
          </p:nvPr>
        </p:nvPicPr>
        <p:blipFill>
          <a:blip r:embed="rId4" cstate="email">
            <a:extLst>
              <a:ext uri="{28A0092B-C50C-407E-A947-70E740481C1C}">
                <a14:useLocalDpi xmlns:a14="http://schemas.microsoft.com/office/drawing/2010/main"/>
              </a:ext>
            </a:extLst>
          </a:blip>
          <a:srcRect t="8452" b="8452"/>
          <a:stretch>
            <a:fillRect/>
          </a:stretch>
        </p:blipFill>
        <p:spPr>
          <a:prstGeom prst="rect">
            <a:avLst/>
          </a:prstGeom>
        </p:spPr>
      </p:pic>
      <p:sp>
        <p:nvSpPr>
          <p:cNvPr id="4" name="Text Placeholder 3">
            <a:extLst>
              <a:ext uri="{FF2B5EF4-FFF2-40B4-BE49-F238E27FC236}">
                <a16:creationId xmlns:a16="http://schemas.microsoft.com/office/drawing/2014/main" id="{1A1B9451-B8F3-4E47-875F-0B8B4AE62E19}"/>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45928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5E43-A884-47E0-940D-2BF9EBDF4A1C}"/>
              </a:ext>
            </a:extLst>
          </p:cNvPr>
          <p:cNvSpPr>
            <a:spLocks noGrp="1"/>
          </p:cNvSpPr>
          <p:nvPr>
            <p:ph type="title"/>
          </p:nvPr>
        </p:nvSpPr>
        <p:spPr/>
        <p:txBody>
          <a:bodyPr/>
          <a:lstStyle/>
          <a:p>
            <a:r>
              <a:rPr lang="en-US" dirty="0"/>
              <a:t>Thoughts for Docassemble</a:t>
            </a:r>
          </a:p>
        </p:txBody>
      </p:sp>
      <p:sp>
        <p:nvSpPr>
          <p:cNvPr id="3" name="Content Placeholder 2">
            <a:extLst>
              <a:ext uri="{FF2B5EF4-FFF2-40B4-BE49-F238E27FC236}">
                <a16:creationId xmlns:a16="http://schemas.microsoft.com/office/drawing/2014/main" id="{071D914F-F75C-41B0-B8E6-82560CDB15A2}"/>
              </a:ext>
            </a:extLst>
          </p:cNvPr>
          <p:cNvSpPr>
            <a:spLocks noGrp="1"/>
          </p:cNvSpPr>
          <p:nvPr>
            <p:ph idx="1"/>
          </p:nvPr>
        </p:nvSpPr>
        <p:spPr/>
        <p:txBody>
          <a:bodyPr/>
          <a:lstStyle/>
          <a:p>
            <a:r>
              <a:rPr lang="en-US" dirty="0"/>
              <a:t>Fail earlier</a:t>
            </a:r>
          </a:p>
          <a:p>
            <a:r>
              <a:rPr lang="en-US" dirty="0"/>
              <a:t>Automated testing/fuzzing</a:t>
            </a:r>
          </a:p>
          <a:p>
            <a:r>
              <a:rPr lang="en-US" dirty="0"/>
              <a:t>Test individual questions (without logic) to just check if the display code is right</a:t>
            </a:r>
          </a:p>
          <a:p>
            <a:r>
              <a:rPr lang="en-US" dirty="0"/>
              <a:t>Separating legal rules from interview logic with DMN or other logic-modelling language</a:t>
            </a:r>
          </a:p>
          <a:p>
            <a:endParaRPr lang="en-US" dirty="0"/>
          </a:p>
          <a:p>
            <a:endParaRPr lang="en-US" dirty="0"/>
          </a:p>
        </p:txBody>
      </p:sp>
    </p:spTree>
    <p:extLst>
      <p:ext uri="{BB962C8B-B14F-4D97-AF65-F5344CB8AC3E}">
        <p14:creationId xmlns:p14="http://schemas.microsoft.com/office/powerpoint/2010/main" val="325457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Information</a:t>
            </a:r>
          </a:p>
        </p:txBody>
      </p:sp>
      <p:sp>
        <p:nvSpPr>
          <p:cNvPr id="3" name="Content Placeholder 2"/>
          <p:cNvSpPr>
            <a:spLocks noGrp="1"/>
          </p:cNvSpPr>
          <p:nvPr>
            <p:ph idx="1"/>
          </p:nvPr>
        </p:nvSpPr>
        <p:spPr>
          <a:xfrm>
            <a:off x="1024128" y="2286000"/>
            <a:ext cx="9720073" cy="2660073"/>
          </a:xfrm>
        </p:spPr>
        <p:txBody>
          <a:bodyPr/>
          <a:lstStyle/>
          <a:p>
            <a:r>
              <a:rPr lang="en-US" dirty="0"/>
              <a:t>Fork us on GitHub</a:t>
            </a:r>
          </a:p>
          <a:p>
            <a:pPr lvl="1"/>
            <a:r>
              <a:rPr lang="en-US" dirty="0"/>
              <a:t>@</a:t>
            </a:r>
            <a:r>
              <a:rPr lang="en-US" dirty="0" err="1"/>
              <a:t>Nonprofittechy</a:t>
            </a:r>
            <a:r>
              <a:rPr lang="en-US" dirty="0"/>
              <a:t> @GBLSMA </a:t>
            </a:r>
            <a:r>
              <a:rPr lang="en-US" dirty="0">
                <a:hlinkClick r:id="rId3"/>
              </a:rPr>
              <a:t>https://github.com/GBLSMA/docassemble-MAEvictionDefense</a:t>
            </a:r>
            <a:r>
              <a:rPr lang="en-US" dirty="0"/>
              <a:t> </a:t>
            </a:r>
          </a:p>
          <a:p>
            <a:r>
              <a:rPr lang="en-US" dirty="0"/>
              <a:t>Docassemble Tutorial at </a:t>
            </a:r>
          </a:p>
          <a:p>
            <a:pPr lvl="1"/>
            <a:r>
              <a:rPr lang="en-US" u="sng" dirty="0">
                <a:hlinkClick r:id="rId4"/>
              </a:rPr>
              <a:t>https://gblsma.github.io/docassemble-MotionTutorial/</a:t>
            </a:r>
            <a:r>
              <a:rPr lang="en-US" u="sng" dirty="0"/>
              <a:t> </a:t>
            </a:r>
          </a:p>
          <a:p>
            <a:pPr lvl="1"/>
            <a:r>
              <a:rPr lang="en-US" dirty="0"/>
              <a:t>or </a:t>
            </a:r>
            <a:r>
              <a:rPr lang="en-US" u="sng" dirty="0">
                <a:hlinkClick r:id="rId5"/>
              </a:rPr>
              <a:t>http://bit.ly/2DKyZby</a:t>
            </a:r>
            <a:r>
              <a:rPr lang="en-US" u="sng" dirty="0"/>
              <a:t> </a:t>
            </a:r>
          </a:p>
          <a:p>
            <a:pPr marL="128016" lvl="1" indent="0">
              <a:buNone/>
            </a:pPr>
            <a:r>
              <a:rPr lang="en-US" dirty="0"/>
              <a:t>Docassemble Template Builder</a:t>
            </a:r>
          </a:p>
          <a:p>
            <a:pPr lvl="1"/>
            <a:r>
              <a:rPr lang="en-US" dirty="0">
                <a:hlinkClick r:id="rId6"/>
              </a:rPr>
              <a:t>https://github.com/GBLS/docassemble-template-builder-addin</a:t>
            </a:r>
            <a:r>
              <a:rPr lang="en-US" dirty="0"/>
              <a:t> or </a:t>
            </a:r>
            <a:r>
              <a:rPr lang="en-US" dirty="0">
                <a:hlinkClick r:id="rId7"/>
              </a:rPr>
              <a:t>https://bit.ly/2t9fQwW</a:t>
            </a:r>
            <a:r>
              <a:rPr lang="en-US" dirty="0"/>
              <a:t> </a:t>
            </a:r>
          </a:p>
        </p:txBody>
      </p:sp>
      <p:sp>
        <p:nvSpPr>
          <p:cNvPr id="4" name="TextBox 3"/>
          <p:cNvSpPr txBox="1"/>
          <p:nvPr/>
        </p:nvSpPr>
        <p:spPr>
          <a:xfrm>
            <a:off x="2712858" y="5641627"/>
            <a:ext cx="6342611" cy="369332"/>
          </a:xfrm>
          <a:prstGeom prst="rect">
            <a:avLst/>
          </a:prstGeom>
          <a:noFill/>
        </p:spPr>
        <p:txBody>
          <a:bodyPr wrap="square" rtlCol="0">
            <a:spAutoFit/>
          </a:bodyPr>
          <a:lstStyle/>
          <a:p>
            <a:pPr algn="ctr"/>
            <a:r>
              <a:rPr lang="en-US" dirty="0">
                <a:hlinkClick r:id="rId8"/>
              </a:rPr>
              <a:t>Nonprofittechy.com</a:t>
            </a:r>
            <a:r>
              <a:rPr lang="en-US" dirty="0"/>
              <a:t> </a:t>
            </a:r>
            <a:r>
              <a:rPr lang="en-US" dirty="0">
                <a:hlinkClick r:id="rId9"/>
              </a:rPr>
              <a:t>@</a:t>
            </a:r>
            <a:r>
              <a:rPr lang="en-US" dirty="0" err="1">
                <a:hlinkClick r:id="rId9"/>
              </a:rPr>
              <a:t>QSteenhuis</a:t>
            </a:r>
            <a:endParaRPr lang="en-US" dirty="0"/>
          </a:p>
        </p:txBody>
      </p:sp>
      <p:pic>
        <p:nvPicPr>
          <p:cNvPr id="2050" name="Picture 2" descr="Fork me on GitHub">
            <a:extLst>
              <a:ext uri="{FF2B5EF4-FFF2-40B4-BE49-F238E27FC236}">
                <a16:creationId xmlns:a16="http://schemas.microsoft.com/office/drawing/2014/main" id="{A5FA0EC4-E436-45EC-B276-088DFBF9921B}"/>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0" y="0"/>
            <a:ext cx="1419225"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504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p:txBody>
          <a:bodyPr/>
          <a:lstStyle/>
          <a:p>
            <a:r>
              <a:rPr lang="en-US" dirty="0"/>
              <a:t>Who am I?</a:t>
            </a:r>
          </a:p>
          <a:p>
            <a:r>
              <a:rPr lang="en-US" dirty="0"/>
              <a:t>What I learned after a year of using Docassemble</a:t>
            </a:r>
          </a:p>
          <a:p>
            <a:r>
              <a:rPr lang="en-US" dirty="0"/>
              <a:t>Demo</a:t>
            </a:r>
          </a:p>
          <a:p>
            <a:r>
              <a:rPr lang="en-US" dirty="0"/>
              <a:t>Questions (and interrupt at any time)</a:t>
            </a:r>
          </a:p>
          <a:p>
            <a:endParaRPr lang="en-US" dirty="0"/>
          </a:p>
        </p:txBody>
      </p:sp>
      <p:pic>
        <p:nvPicPr>
          <p:cNvPr id="3" name="Picture 2">
            <a:extLst>
              <a:ext uri="{FF2B5EF4-FFF2-40B4-BE49-F238E27FC236}">
                <a16:creationId xmlns:a16="http://schemas.microsoft.com/office/drawing/2014/main" id="{C3D5BC45-2765-4604-9D51-5C729494FA6D}"/>
              </a:ext>
            </a:extLst>
          </p:cNvPr>
          <p:cNvPicPr>
            <a:picLocks noChangeAspect="1"/>
          </p:cNvPicPr>
          <p:nvPr/>
        </p:nvPicPr>
        <p:blipFill>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92518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CADDA-5283-4048-ABC2-5286902C0461}"/>
              </a:ext>
            </a:extLst>
          </p:cNvPr>
          <p:cNvSpPr>
            <a:spLocks noGrp="1"/>
          </p:cNvSpPr>
          <p:nvPr>
            <p:ph type="title"/>
          </p:nvPr>
        </p:nvSpPr>
        <p:spPr/>
        <p:txBody>
          <a:bodyPr/>
          <a:lstStyle/>
          <a:p>
            <a:r>
              <a:rPr lang="en-US" dirty="0"/>
              <a:t>Who am I?</a:t>
            </a:r>
          </a:p>
        </p:txBody>
      </p:sp>
      <p:pic>
        <p:nvPicPr>
          <p:cNvPr id="4" name="Picture 3">
            <a:extLst>
              <a:ext uri="{FF2B5EF4-FFF2-40B4-BE49-F238E27FC236}">
                <a16:creationId xmlns:a16="http://schemas.microsoft.com/office/drawing/2014/main" id="{6501CA1E-7BAB-4C30-A8E1-A5E119CEC1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6635" y="2685985"/>
            <a:ext cx="7498730" cy="1486029"/>
          </a:xfrm>
          <a:prstGeom prst="rect">
            <a:avLst/>
          </a:prstGeom>
        </p:spPr>
      </p:pic>
    </p:spTree>
    <p:extLst>
      <p:ext uri="{BB962C8B-B14F-4D97-AF65-F5344CB8AC3E}">
        <p14:creationId xmlns:p14="http://schemas.microsoft.com/office/powerpoint/2010/main" val="198909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20F7-1212-44FF-84FE-B18C5E793999}"/>
              </a:ext>
            </a:extLst>
          </p:cNvPr>
          <p:cNvSpPr>
            <a:spLocks noGrp="1"/>
          </p:cNvSpPr>
          <p:nvPr>
            <p:ph type="title"/>
          </p:nvPr>
        </p:nvSpPr>
        <p:spPr/>
        <p:txBody>
          <a:bodyPr/>
          <a:lstStyle/>
          <a:p>
            <a:r>
              <a:rPr lang="en-US" dirty="0"/>
              <a:t>“10 Impossible Questions”</a:t>
            </a:r>
          </a:p>
        </p:txBody>
      </p:sp>
      <p:pic>
        <p:nvPicPr>
          <p:cNvPr id="5" name="Picture Placeholder 4">
            <a:extLst>
              <a:ext uri="{FF2B5EF4-FFF2-40B4-BE49-F238E27FC236}">
                <a16:creationId xmlns:a16="http://schemas.microsoft.com/office/drawing/2014/main" id="{CDAB7DF0-13C2-431B-861C-71BA8EDA1706}"/>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0" y="-1"/>
            <a:ext cx="12188952" cy="4572000"/>
          </a:xfrm>
          <a:prstGeom prst="rect">
            <a:avLst/>
          </a:prstGeom>
        </p:spPr>
      </p:pic>
      <p:sp>
        <p:nvSpPr>
          <p:cNvPr id="4" name="Text Placeholder 3">
            <a:extLst>
              <a:ext uri="{FF2B5EF4-FFF2-40B4-BE49-F238E27FC236}">
                <a16:creationId xmlns:a16="http://schemas.microsoft.com/office/drawing/2014/main" id="{5E084A32-47EE-4AF4-A9A7-89B5D7358E6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47952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716BB5-03A2-46DC-8C6B-15A3EAEF2BE4}"/>
              </a:ext>
            </a:extLst>
          </p:cNvPr>
          <p:cNvSpPr>
            <a:spLocks noGrp="1"/>
          </p:cNvSpPr>
          <p:nvPr>
            <p:ph type="title"/>
          </p:nvPr>
        </p:nvSpPr>
        <p:spPr/>
        <p:txBody>
          <a:bodyPr/>
          <a:lstStyle/>
          <a:p>
            <a:r>
              <a:rPr lang="en-US" dirty="0"/>
              <a:t>There Has to be a Better Way!</a:t>
            </a:r>
          </a:p>
        </p:txBody>
      </p:sp>
      <p:sp>
        <p:nvSpPr>
          <p:cNvPr id="9" name="Text Placeholder 8">
            <a:extLst>
              <a:ext uri="{FF2B5EF4-FFF2-40B4-BE49-F238E27FC236}">
                <a16:creationId xmlns:a16="http://schemas.microsoft.com/office/drawing/2014/main" id="{0E3BA39C-E3F4-4609-A238-F52339362614}"/>
              </a:ext>
            </a:extLst>
          </p:cNvPr>
          <p:cNvSpPr>
            <a:spLocks noGrp="1"/>
          </p:cNvSpPr>
          <p:nvPr>
            <p:ph type="body" sz="half" idx="2"/>
          </p:nvPr>
        </p:nvSpPr>
        <p:spPr/>
        <p:txBody>
          <a:bodyPr/>
          <a:lstStyle/>
          <a:p>
            <a:endParaRPr lang="en-US" dirty="0"/>
          </a:p>
        </p:txBody>
      </p:sp>
      <p:pic>
        <p:nvPicPr>
          <p:cNvPr id="8" name="Picture 7">
            <a:extLst>
              <a:ext uri="{FF2B5EF4-FFF2-40B4-BE49-F238E27FC236}">
                <a16:creationId xmlns:a16="http://schemas.microsoft.com/office/drawing/2014/main" id="{03DE8183-DF24-4014-A532-85542A596E7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7600" y="652616"/>
            <a:ext cx="4572000" cy="3429000"/>
          </a:xfrm>
          <a:prstGeom prst="rect">
            <a:avLst/>
          </a:prstGeom>
        </p:spPr>
      </p:pic>
    </p:spTree>
    <p:extLst>
      <p:ext uri="{BB962C8B-B14F-4D97-AF65-F5344CB8AC3E}">
        <p14:creationId xmlns:p14="http://schemas.microsoft.com/office/powerpoint/2010/main" val="3660489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A2E0-2E6A-40A1-AB84-C05D528602CB}"/>
              </a:ext>
            </a:extLst>
          </p:cNvPr>
          <p:cNvSpPr>
            <a:spLocks noGrp="1"/>
          </p:cNvSpPr>
          <p:nvPr>
            <p:ph type="title"/>
          </p:nvPr>
        </p:nvSpPr>
        <p:spPr/>
        <p:txBody>
          <a:bodyPr/>
          <a:lstStyle/>
          <a:p>
            <a:r>
              <a:rPr lang="en-US" dirty="0"/>
              <a:t>7 Principles for Smart Guided Interviews</a:t>
            </a:r>
          </a:p>
        </p:txBody>
      </p:sp>
      <p:sp>
        <p:nvSpPr>
          <p:cNvPr id="3" name="Content Placeholder 2">
            <a:extLst>
              <a:ext uri="{FF2B5EF4-FFF2-40B4-BE49-F238E27FC236}">
                <a16:creationId xmlns:a16="http://schemas.microsoft.com/office/drawing/2014/main" id="{4626229E-59C6-4A2A-81F6-43D341BB5F32}"/>
              </a:ext>
            </a:extLst>
          </p:cNvPr>
          <p:cNvSpPr>
            <a:spLocks noGrp="1"/>
          </p:cNvSpPr>
          <p:nvPr>
            <p:ph idx="1"/>
          </p:nvPr>
        </p:nvSpPr>
        <p:spPr/>
        <p:txBody>
          <a:bodyPr/>
          <a:lstStyle/>
          <a:p>
            <a:r>
              <a:rPr lang="en-US" dirty="0"/>
              <a:t>“Dumb” forms are not worth the work</a:t>
            </a:r>
          </a:p>
          <a:p>
            <a:r>
              <a:rPr lang="en-US" dirty="0"/>
              <a:t>Ask users to state facts, not conclusions</a:t>
            </a:r>
          </a:p>
          <a:p>
            <a:r>
              <a:rPr lang="en-US" dirty="0"/>
              <a:t>Use visuals</a:t>
            </a:r>
          </a:p>
          <a:p>
            <a:r>
              <a:rPr lang="en-US" dirty="0"/>
              <a:t>Do the work for the user</a:t>
            </a:r>
          </a:p>
          <a:p>
            <a:r>
              <a:rPr lang="en-US" dirty="0"/>
              <a:t>Get it right or don’t automate</a:t>
            </a:r>
          </a:p>
          <a:p>
            <a:r>
              <a:rPr lang="en-US" dirty="0"/>
              <a:t>Give help in context</a:t>
            </a:r>
          </a:p>
          <a:p>
            <a:r>
              <a:rPr lang="en-US" dirty="0"/>
              <a:t>Test, test, test and iterate, iterate, iterate</a:t>
            </a:r>
          </a:p>
        </p:txBody>
      </p:sp>
    </p:spTree>
    <p:extLst>
      <p:ext uri="{BB962C8B-B14F-4D97-AF65-F5344CB8AC3E}">
        <p14:creationId xmlns:p14="http://schemas.microsoft.com/office/powerpoint/2010/main" val="385748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49DE-D872-4444-BBB3-DAF5E1453730}"/>
              </a:ext>
            </a:extLst>
          </p:cNvPr>
          <p:cNvSpPr>
            <a:spLocks noGrp="1"/>
          </p:cNvSpPr>
          <p:nvPr>
            <p:ph type="title"/>
          </p:nvPr>
        </p:nvSpPr>
        <p:spPr/>
        <p:txBody>
          <a:bodyPr/>
          <a:lstStyle/>
          <a:p>
            <a:r>
              <a:rPr lang="en-US" dirty="0"/>
              <a:t>Tools and Techniques</a:t>
            </a:r>
          </a:p>
        </p:txBody>
      </p:sp>
      <p:pic>
        <p:nvPicPr>
          <p:cNvPr id="6" name="Picture Placeholder 5">
            <a:extLst>
              <a:ext uri="{FF2B5EF4-FFF2-40B4-BE49-F238E27FC236}">
                <a16:creationId xmlns:a16="http://schemas.microsoft.com/office/drawing/2014/main" id="{76771DA3-363C-4639-9ECD-E7AC05044CBF}"/>
              </a:ext>
            </a:extLst>
          </p:cNvPr>
          <p:cNvPicPr>
            <a:picLocks noGrp="1" noChangeAspect="1"/>
          </p:cNvPicPr>
          <p:nvPr>
            <p:ph type="pic" idx="1"/>
          </p:nvPr>
        </p:nvPicPr>
        <p:blipFill>
          <a:blip r:embed="rId2" cstate="email">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1CD5E394-E868-4B9C-A7F1-CDEC670EC36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10395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1CCE8-51A1-4A23-A10B-FFB94649DC39}"/>
              </a:ext>
            </a:extLst>
          </p:cNvPr>
          <p:cNvSpPr>
            <a:spLocks noGrp="1"/>
          </p:cNvSpPr>
          <p:nvPr>
            <p:ph type="title"/>
          </p:nvPr>
        </p:nvSpPr>
        <p:spPr/>
        <p:txBody>
          <a:bodyPr/>
          <a:lstStyle/>
          <a:p>
            <a:r>
              <a:rPr lang="en-US" dirty="0"/>
              <a:t>Document as you go</a:t>
            </a:r>
          </a:p>
        </p:txBody>
      </p:sp>
      <p:pic>
        <p:nvPicPr>
          <p:cNvPr id="7" name="Picture Placeholder 6">
            <a:hlinkClick r:id="rId3"/>
            <a:extLst>
              <a:ext uri="{FF2B5EF4-FFF2-40B4-BE49-F238E27FC236}">
                <a16:creationId xmlns:a16="http://schemas.microsoft.com/office/drawing/2014/main" id="{1F31F39B-A48A-4F24-969E-528DEFDFAACE}"/>
              </a:ext>
            </a:extLst>
          </p:cNvPr>
          <p:cNvPicPr>
            <a:picLocks noGrp="1" noChangeAspect="1"/>
          </p:cNvPicPr>
          <p:nvPr>
            <p:ph type="pic" idx="1"/>
          </p:nvPr>
        </p:nvPicPr>
        <p:blipFill>
          <a:blip r:embed="rId4" cstate="email">
            <a:extLst>
              <a:ext uri="{28A0092B-C50C-407E-A947-70E740481C1C}">
                <a14:useLocalDpi xmlns:a14="http://schemas.microsoft.com/office/drawing/2010/main"/>
              </a:ext>
            </a:extLst>
          </a:blip>
          <a:srcRect/>
          <a:stretch>
            <a:fillRect/>
          </a:stretch>
        </p:blipFill>
        <p:spPr>
          <a:prstGeom prst="rect">
            <a:avLst/>
          </a:prstGeom>
        </p:spPr>
      </p:pic>
      <p:sp>
        <p:nvSpPr>
          <p:cNvPr id="6" name="Text Placeholder 5">
            <a:extLst>
              <a:ext uri="{FF2B5EF4-FFF2-40B4-BE49-F238E27FC236}">
                <a16:creationId xmlns:a16="http://schemas.microsoft.com/office/drawing/2014/main" id="{5CAB8CC4-C248-4A48-99E2-BDCEF425583E}"/>
              </a:ext>
            </a:extLst>
          </p:cNvPr>
          <p:cNvSpPr>
            <a:spLocks noGrp="1"/>
          </p:cNvSpPr>
          <p:nvPr>
            <p:ph type="body" sz="half" idx="2"/>
          </p:nvPr>
        </p:nvSpPr>
        <p:spPr/>
        <p:txBody>
          <a:bodyPr/>
          <a:lstStyle/>
          <a:p>
            <a:r>
              <a:rPr lang="en-US" dirty="0"/>
              <a:t>Google Sheets</a:t>
            </a:r>
          </a:p>
        </p:txBody>
      </p:sp>
    </p:spTree>
    <p:extLst>
      <p:ext uri="{BB962C8B-B14F-4D97-AF65-F5344CB8AC3E}">
        <p14:creationId xmlns:p14="http://schemas.microsoft.com/office/powerpoint/2010/main" val="3108267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A4CFB-487B-4D1C-8A61-7BCFD7B9D8F2}"/>
              </a:ext>
            </a:extLst>
          </p:cNvPr>
          <p:cNvSpPr>
            <a:spLocks noGrp="1"/>
          </p:cNvSpPr>
          <p:nvPr>
            <p:ph type="title"/>
          </p:nvPr>
        </p:nvSpPr>
        <p:spPr/>
        <p:txBody>
          <a:bodyPr/>
          <a:lstStyle/>
          <a:p>
            <a:r>
              <a:rPr lang="en-US" dirty="0"/>
              <a:t>Gather User Feedback</a:t>
            </a:r>
          </a:p>
        </p:txBody>
      </p:sp>
      <p:pic>
        <p:nvPicPr>
          <p:cNvPr id="5" name="Picture Placeholder 4">
            <a:hlinkClick r:id="rId3"/>
            <a:extLst>
              <a:ext uri="{FF2B5EF4-FFF2-40B4-BE49-F238E27FC236}">
                <a16:creationId xmlns:a16="http://schemas.microsoft.com/office/drawing/2014/main" id="{D0398170-EAD4-4D56-A900-CBF074FFF714}"/>
              </a:ext>
            </a:extLst>
          </p:cNvPr>
          <p:cNvPicPr>
            <a:picLocks noGrp="1" noChangeAspect="1"/>
          </p:cNvPicPr>
          <p:nvPr>
            <p:ph type="pic" idx="1"/>
          </p:nvPr>
        </p:nvPicPr>
        <p:blipFill>
          <a:blip r:embed="rId4" cstate="email">
            <a:extLst>
              <a:ext uri="{28A0092B-C50C-407E-A947-70E740481C1C}">
                <a14:useLocalDpi xmlns:a14="http://schemas.microsoft.com/office/drawing/2010/main"/>
              </a:ext>
            </a:extLst>
          </a:blip>
          <a:srcRect/>
          <a:stretch>
            <a:fillRect/>
          </a:stretch>
        </p:blipFill>
        <p:spPr>
          <a:prstGeom prst="rect">
            <a:avLst/>
          </a:prstGeom>
        </p:spPr>
      </p:pic>
      <p:sp>
        <p:nvSpPr>
          <p:cNvPr id="4" name="Text Placeholder 3">
            <a:extLst>
              <a:ext uri="{FF2B5EF4-FFF2-40B4-BE49-F238E27FC236}">
                <a16:creationId xmlns:a16="http://schemas.microsoft.com/office/drawing/2014/main" id="{8DF635B5-B874-4035-82C6-A5EC3EDFC347}"/>
              </a:ext>
            </a:extLst>
          </p:cNvPr>
          <p:cNvSpPr>
            <a:spLocks noGrp="1"/>
          </p:cNvSpPr>
          <p:nvPr>
            <p:ph type="body" sz="half" idx="2"/>
          </p:nvPr>
        </p:nvSpPr>
        <p:spPr/>
        <p:txBody>
          <a:bodyPr/>
          <a:lstStyle/>
          <a:p>
            <a:r>
              <a:rPr lang="en-US" dirty="0" err="1"/>
              <a:t>Github</a:t>
            </a:r>
            <a:r>
              <a:rPr lang="en-US" dirty="0"/>
              <a:t> Wiki</a:t>
            </a:r>
          </a:p>
        </p:txBody>
      </p:sp>
    </p:spTree>
    <p:extLst>
      <p:ext uri="{BB962C8B-B14F-4D97-AF65-F5344CB8AC3E}">
        <p14:creationId xmlns:p14="http://schemas.microsoft.com/office/powerpoint/2010/main" val="24870835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TotalTime>
  <Words>1093</Words>
  <Application>Microsoft Office PowerPoint</Application>
  <PresentationFormat>Widescreen</PresentationFormat>
  <Paragraphs>126</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Tw Cen MT</vt:lpstr>
      <vt:lpstr>Tw Cen MT Condensed</vt:lpstr>
      <vt:lpstr>Wingdings 3</vt:lpstr>
      <vt:lpstr>Integral</vt:lpstr>
      <vt:lpstr>Creating A Lawyer in a Box: Building User-Friendly Interviews with Docassemble</vt:lpstr>
      <vt:lpstr>Overview</vt:lpstr>
      <vt:lpstr>Who am I?</vt:lpstr>
      <vt:lpstr>“10 Impossible Questions”</vt:lpstr>
      <vt:lpstr>There Has to be a Better Way!</vt:lpstr>
      <vt:lpstr>7 Principles for Smart Guided Interviews</vt:lpstr>
      <vt:lpstr>Tools and Techniques</vt:lpstr>
      <vt:lpstr>Document as you go</vt:lpstr>
      <vt:lpstr>Gather User Feedback</vt:lpstr>
      <vt:lpstr>Track To-Do Items and Bugs</vt:lpstr>
      <vt:lpstr>Custom Classes</vt:lpstr>
      <vt:lpstr>Separate Logic from Code</vt:lpstr>
      <vt:lpstr>Control Question Order</vt:lpstr>
      <vt:lpstr>Docassemble Template Builder</vt:lpstr>
      <vt:lpstr>Demo</vt:lpstr>
      <vt:lpstr>Thoughts for Docassemble</vt:lpstr>
      <vt:lpstr>More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Lawyer in a Box: Building User-Friendly Interviews with Docassemble</dc:title>
  <dc:creator>Amanda Steenhuis</dc:creator>
  <cp:lastModifiedBy>Steenhuis, Quinten</cp:lastModifiedBy>
  <cp:revision>3</cp:revision>
  <dcterms:created xsi:type="dcterms:W3CDTF">2018-06-14T20:57:55Z</dcterms:created>
  <dcterms:modified xsi:type="dcterms:W3CDTF">2018-06-14T21:04:14Z</dcterms:modified>
</cp:coreProperties>
</file>